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9"/>
  </p:notesMasterIdLst>
  <p:handoutMasterIdLst>
    <p:handoutMasterId r:id="rId10"/>
  </p:handoutMasterIdLst>
  <p:sldIdLst>
    <p:sldId id="2193" r:id="rId2"/>
    <p:sldId id="2176" r:id="rId3"/>
    <p:sldId id="2172" r:id="rId4"/>
    <p:sldId id="2173" r:id="rId5"/>
    <p:sldId id="2189" r:id="rId6"/>
    <p:sldId id="2167" r:id="rId7"/>
    <p:sldId id="2192" r:id="rId8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59E4"/>
    <a:srgbClr val="0033CC"/>
    <a:srgbClr val="C3BCC8"/>
    <a:srgbClr val="FFBFBF"/>
    <a:srgbClr val="8BD8F8"/>
    <a:srgbClr val="C9E8AC"/>
    <a:srgbClr val="C4BECA"/>
    <a:srgbClr val="FFE0E0"/>
    <a:srgbClr val="C00000"/>
    <a:srgbClr val="59A7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78" autoAdjust="0"/>
    <p:restoredTop sz="79478" autoAdjust="0"/>
  </p:normalViewPr>
  <p:slideViewPr>
    <p:cSldViewPr snapToGrid="0">
      <p:cViewPr varScale="1">
        <p:scale>
          <a:sx n="115" d="100"/>
          <a:sy n="115" d="100"/>
        </p:scale>
        <p:origin x="384" y="114"/>
      </p:cViewPr>
      <p:guideLst>
        <p:guide orient="horz" pos="32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172"/>
    </p:cViewPr>
  </p:sorterViewPr>
  <p:notesViewPr>
    <p:cSldViewPr snapToGrid="0">
      <p:cViewPr varScale="1">
        <p:scale>
          <a:sx n="64" d="100"/>
          <a:sy n="64" d="100"/>
        </p:scale>
        <p:origin x="311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367F76-87FF-41DE-9DD5-AB044B75DEB1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73C66A-1DBD-4453-B3BD-6AC67F1C58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8052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0E61EF-19AD-43D5-A65F-14231DA23E9C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942AC8-E89E-4403-AB9D-EBB551421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223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Коллеги, добрый день</a:t>
            </a:r>
          </a:p>
          <a:p>
            <a:endParaRPr lang="ru-RU" dirty="0"/>
          </a:p>
          <a:p>
            <a:r>
              <a:rPr lang="ru-RU" dirty="0"/>
              <a:t>Представляю вам маркетинговую стратегию развития Дёке 26-30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942AC8-E89E-4403-AB9D-EBB551421D8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686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ложка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014" y="5932512"/>
            <a:ext cx="1681104" cy="4005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502349" y="2691326"/>
            <a:ext cx="11187302" cy="100261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ctr" fontAlgn="ctr">
              <a:defRPr sz="4000" b="1" kern="0" spc="0" baseline="0">
                <a:solidFill>
                  <a:schemeClr val="bg1">
                    <a:lumMod val="95000"/>
                  </a:schemeClr>
                </a:solidFill>
                <a:latin typeface="Golos Text" panose="020B0503020202020204" pitchFamily="34" charset="0"/>
                <a:ea typeface="Tahoma" panose="020B0604030504040204" pitchFamily="34" charset="0"/>
                <a:cs typeface="Golos Text" panose="020B0503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708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6568" y="422160"/>
            <a:ext cx="11003662" cy="41275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2400" b="1" spc="0" baseline="0">
                <a:solidFill>
                  <a:srgbClr val="C00000"/>
                </a:solidFill>
                <a:latin typeface="Golos Text" panose="020B0503020202020204" pitchFamily="34" charset="-52"/>
                <a:ea typeface="Tahoma" panose="020B0604030504040204" pitchFamily="34" charset="0"/>
                <a:cs typeface="Golos Text" panose="020B0503020202020204" pitchFamily="34" charset="-52"/>
              </a:defRPr>
            </a:lvl1pPr>
          </a:lstStyle>
          <a:p>
            <a:r>
              <a:rPr lang="ru-RU" dirty="0"/>
              <a:t>Образец</a:t>
            </a:r>
            <a:r>
              <a:rPr lang="en-US" dirty="0"/>
              <a:t> </a:t>
            </a: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 userDrawn="1"/>
        </p:nvSpPr>
        <p:spPr>
          <a:xfrm>
            <a:off x="11118273" y="6142844"/>
            <a:ext cx="522865" cy="27215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spc="-125">
                <a:solidFill>
                  <a:schemeClr val="tx1"/>
                </a:solidFill>
                <a:latin typeface="Formular" panose="02000000000000000000" pitchFamily="2" charset="-52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2A40CA-E169-4348-AC08-95AF16DCC88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Formular" panose="02000000000000000000" pitchFamily="2" charset="-52"/>
                <a:ea typeface="Tahoma" panose="020B060403050404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Formular" panose="02000000000000000000" pitchFamily="2" charset="-52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3" y="5969000"/>
            <a:ext cx="1730091" cy="412750"/>
          </a:xfrm>
          <a:prstGeom prst="rect">
            <a:avLst/>
          </a:prstGeom>
        </p:spPr>
      </p:pic>
      <p:sp>
        <p:nvSpPr>
          <p:cNvPr id="8" name="Текст 7">
            <a:extLst>
              <a:ext uri="{FF2B5EF4-FFF2-40B4-BE49-F238E27FC236}">
                <a16:creationId xmlns:a16="http://schemas.microsoft.com/office/drawing/2014/main" id="{DFFB85DF-6A84-2228-308E-898B19F9E3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04589" y="1538035"/>
            <a:ext cx="9102879" cy="387553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buClr>
                <a:srgbClr val="C00000"/>
              </a:buClr>
              <a:buSzPct val="125000"/>
              <a:buFont typeface="Wingdings" pitchFamily="2" charset="2"/>
              <a:buChar char="§"/>
              <a:defRPr sz="1600">
                <a:latin typeface="Golos Text" panose="020B0503020202020204" pitchFamily="34" charset="0"/>
                <a:cs typeface="Golos Text" panose="020B0503020202020204" pitchFamily="34" charset="0"/>
              </a:defRPr>
            </a:lvl1pPr>
            <a:lvl2pPr marL="533400" indent="-307975">
              <a:lnSpc>
                <a:spcPct val="100000"/>
              </a:lnSpc>
              <a:buClr>
                <a:srgbClr val="C00000"/>
              </a:buClr>
              <a:buSzPct val="100000"/>
              <a:buFont typeface="Courier New" panose="02070309020205020404" pitchFamily="49" charset="0"/>
              <a:buChar char="o"/>
              <a:tabLst/>
              <a:defRPr sz="1600">
                <a:latin typeface="Golos Text" panose="020B0503020202020204" pitchFamily="34" charset="0"/>
                <a:cs typeface="Golos Text" panose="020B0503020202020204" pitchFamily="34" charset="0"/>
              </a:defRPr>
            </a:lvl2pPr>
            <a:lvl3pPr>
              <a:buClr>
                <a:srgbClr val="C00000"/>
              </a:buClr>
              <a:buSzPct val="125000"/>
              <a:buFont typeface="Wingdings" pitchFamily="2" charset="2"/>
              <a:buChar char="§"/>
              <a:defRPr sz="1600">
                <a:latin typeface="Golos Text" panose="020B0503020202020204" pitchFamily="34" charset="0"/>
                <a:cs typeface="Golos Text" panose="020B0503020202020204" pitchFamily="34" charset="0"/>
              </a:defRPr>
            </a:lvl3pPr>
            <a:lvl4pPr>
              <a:buClr>
                <a:srgbClr val="C00000"/>
              </a:buClr>
              <a:buSzPct val="125000"/>
              <a:buFont typeface="Wingdings" pitchFamily="2" charset="2"/>
              <a:buChar char="§"/>
              <a:defRPr sz="1600">
                <a:latin typeface="Golos Text" panose="020B0503020202020204" pitchFamily="34" charset="0"/>
                <a:cs typeface="Golos Text" panose="020B0503020202020204" pitchFamily="34" charset="0"/>
              </a:defRPr>
            </a:lvl4pPr>
            <a:lvl5pPr>
              <a:buClr>
                <a:srgbClr val="C00000"/>
              </a:buClr>
              <a:buSzPct val="125000"/>
              <a:buFont typeface="Wingdings" pitchFamily="2" charset="2"/>
              <a:buChar char="§"/>
              <a:defRPr sz="1600">
                <a:latin typeface="Golos Text" panose="020B0503020202020204" pitchFamily="34" charset="0"/>
                <a:cs typeface="Golos Text" panose="020B0503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01737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7">
          <p15:clr>
            <a:srgbClr val="FBAE40"/>
          </p15:clr>
        </p15:guide>
        <p15:guide id="2" orient="horz" pos="4020">
          <p15:clr>
            <a:srgbClr val="FBAE40"/>
          </p15:clr>
        </p15:guide>
        <p15:guide id="3" pos="7333">
          <p15:clr>
            <a:srgbClr val="FBAE40"/>
          </p15:clr>
        </p15:guide>
        <p15:guide id="4" orient="horz" pos="323">
          <p15:clr>
            <a:srgbClr val="FBAE40"/>
          </p15:clr>
        </p15:guide>
        <p15:guide id="5" pos="157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Обложка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48886" y="628964"/>
            <a:ext cx="11743113" cy="140132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4800" b="1" spc="-125" baseline="0">
                <a:solidFill>
                  <a:schemeClr val="bg1">
                    <a:lumMod val="95000"/>
                  </a:schemeClr>
                </a:solidFill>
                <a:latin typeface="Formular" panose="02000000000000000000" pitchFamily="2" charset="-52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раздела</a:t>
            </a:r>
            <a:endParaRPr lang="en-US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550863" y="5941426"/>
            <a:ext cx="361604" cy="36475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710" y="5932512"/>
            <a:ext cx="1681104" cy="400598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968432" y="5848350"/>
            <a:ext cx="1384069" cy="596438"/>
          </a:xfrm>
          <a:prstGeom prst="rect">
            <a:avLst/>
          </a:prstGeom>
        </p:spPr>
        <p:txBody>
          <a:bodyPr wrap="none" rtlCol="0" anchor="t" anchorCtr="0">
            <a:noAutofit/>
          </a:bodyPr>
          <a:lstStyle/>
          <a:p>
            <a:pPr algn="l">
              <a:lnSpc>
                <a:spcPct val="80000"/>
              </a:lnSpc>
            </a:pPr>
            <a:r>
              <a:rPr lang="ru-RU" sz="1200" b="0" spc="0" dirty="0">
                <a:solidFill>
                  <a:schemeClr val="bg1"/>
                </a:solidFill>
              </a:rPr>
              <a:t>сайдинг фасады</a:t>
            </a:r>
          </a:p>
          <a:p>
            <a:pPr algn="l">
              <a:lnSpc>
                <a:spcPct val="80000"/>
              </a:lnSpc>
            </a:pPr>
            <a:r>
              <a:rPr lang="ru-RU" sz="1200" b="0" spc="0" dirty="0">
                <a:solidFill>
                  <a:schemeClr val="bg1"/>
                </a:solidFill>
              </a:rPr>
              <a:t>кровля</a:t>
            </a:r>
            <a:r>
              <a:rPr lang="ru-RU" sz="1200" b="0" spc="0" baseline="0" dirty="0">
                <a:solidFill>
                  <a:schemeClr val="bg1"/>
                </a:solidFill>
              </a:rPr>
              <a:t> водостоки</a:t>
            </a:r>
          </a:p>
          <a:p>
            <a:pPr algn="l">
              <a:lnSpc>
                <a:spcPct val="80000"/>
              </a:lnSpc>
            </a:pPr>
            <a:r>
              <a:rPr lang="ru-RU" sz="1200" b="0" spc="0" baseline="0" dirty="0">
                <a:solidFill>
                  <a:schemeClr val="bg1"/>
                </a:solidFill>
              </a:rPr>
              <a:t>вентиляция</a:t>
            </a:r>
            <a:endParaRPr lang="ru-RU" sz="1200" b="0" spc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234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3781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20">
          <p15:clr>
            <a:srgbClr val="F26B43"/>
          </p15:clr>
        </p15:guide>
        <p15:guide id="2" orient="horz" pos="3680">
          <p15:clr>
            <a:srgbClr val="F26B43"/>
          </p15:clr>
        </p15:guide>
        <p15:guide id="3" pos="34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6B40F-A1AF-9A7B-5D78-41149A059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снимок экрана, Каштановый, Пурпурный цвет, Карминный цве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6DF13D1-91EF-6B84-9F42-8C3167229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4F32C0-293C-4E72-7954-55C34D85C3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898" y="219695"/>
            <a:ext cx="9705160" cy="1469570"/>
          </a:xfrm>
        </p:spPr>
        <p:txBody>
          <a:bodyPr anchor="ctr"/>
          <a:lstStyle/>
          <a:p>
            <a:pPr algn="l">
              <a:spcBef>
                <a:spcPts val="2400"/>
              </a:spcBef>
            </a:pPr>
            <a:r>
              <a:rPr lang="ru-RU" sz="4800" dirty="0"/>
              <a:t>Сайдинг и фасады</a:t>
            </a:r>
            <a:br>
              <a:rPr lang="ru-RU" sz="4800" dirty="0"/>
            </a:br>
            <a:r>
              <a:rPr lang="ru-RU" sz="2800" b="0" dirty="0"/>
              <a:t>новинки ассортимента 2026-2027</a:t>
            </a:r>
            <a:endParaRPr lang="ru-RU" sz="2800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550864" y="5308270"/>
            <a:ext cx="2237210" cy="533730"/>
            <a:chOff x="1457385" y="5869824"/>
            <a:chExt cx="1681104" cy="401060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7385" y="5870286"/>
              <a:ext cx="1681104" cy="400598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57385" y="5869824"/>
              <a:ext cx="428682" cy="4010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5435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V="1">
            <a:off x="-4" y="0"/>
            <a:ext cx="1219200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6719" y="357050"/>
            <a:ext cx="6482581" cy="2540000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dirty="0">
                <a:latin typeface="Golos Text" panose="020B0503020202020204" pitchFamily="34" charset="-52"/>
                <a:cs typeface="Golos Text" panose="020B0503020202020204" pitchFamily="34" charset="-52"/>
              </a:rPr>
              <a:t>Виниловый</a:t>
            </a:r>
            <a:r>
              <a:rPr lang="ru-RU" sz="6600" dirty="0">
                <a:latin typeface="Golos Text" panose="020B0503020202020204" pitchFamily="34" charset="-52"/>
                <a:cs typeface="Golos Text" panose="020B0503020202020204" pitchFamily="34" charset="-52"/>
              </a:rPr>
              <a:t> </a:t>
            </a:r>
            <a:br>
              <a:rPr lang="ru-RU" sz="6600" dirty="0">
                <a:latin typeface="Golos Text" panose="020B0503020202020204" pitchFamily="34" charset="-52"/>
                <a:cs typeface="Golos Text" panose="020B0503020202020204" pitchFamily="34" charset="-52"/>
              </a:rPr>
            </a:br>
            <a:r>
              <a:rPr lang="ru-RU" b="0" dirty="0">
                <a:latin typeface="Golos Text" panose="020B0503020202020204" pitchFamily="34" charset="-52"/>
                <a:cs typeface="Golos Text" panose="020B0503020202020204" pitchFamily="34" charset="-52"/>
              </a:rPr>
              <a:t>сайдинг</a:t>
            </a:r>
            <a:r>
              <a:rPr lang="ru-RU" sz="6600" dirty="0">
                <a:latin typeface="Golos Text" panose="020B0503020202020204" pitchFamily="34" charset="-52"/>
                <a:cs typeface="Golos Text" panose="020B0503020202020204" pitchFamily="34" charset="-52"/>
              </a:rPr>
              <a:t/>
            </a:r>
            <a:br>
              <a:rPr lang="ru-RU" sz="6600" dirty="0">
                <a:latin typeface="Golos Text" panose="020B0503020202020204" pitchFamily="34" charset="-52"/>
                <a:cs typeface="Golos Text" panose="020B0503020202020204" pitchFamily="34" charset="-52"/>
              </a:rPr>
            </a:br>
            <a:endParaRPr lang="ru-RU" sz="6600" dirty="0"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08642F-E000-43F7-88F1-6757E84D9F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3" y="5987090"/>
            <a:ext cx="1681104" cy="40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756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7733"/>
            <a:ext cx="12192000" cy="692573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39385" y="346614"/>
            <a:ext cx="7062425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dirty="0">
                <a:ln w="6600">
                  <a:noFill/>
                  <a:prstDash val="solid"/>
                </a:ln>
                <a:solidFill>
                  <a:srgbClr val="FFFFFF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Планкен </a:t>
            </a:r>
            <a:r>
              <a:rPr lang="en-US" sz="3600" b="1" dirty="0">
                <a:ln w="6600">
                  <a:noFill/>
                  <a:prstDash val="solid"/>
                </a:ln>
                <a:solidFill>
                  <a:srgbClr val="FFFFFF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Q2.4</a:t>
            </a:r>
            <a:endParaRPr lang="ru-RU" sz="3600" b="1" dirty="0">
              <a:ln w="6600">
                <a:noFill/>
                <a:prstDash val="solid"/>
              </a:ln>
              <a:solidFill>
                <a:srgbClr val="FFFFFF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4035EC-3419-4F86-A59A-B3A380583F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3" y="5987090"/>
            <a:ext cx="1681104" cy="40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480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365FF-3B25-7CE6-4DE6-1273AE10E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86" y="1938749"/>
            <a:ext cx="2944229" cy="29442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366" y="1893678"/>
            <a:ext cx="2975616" cy="297561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FC773D-BC47-0CE7-8E2C-C923B6CE8B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Планкен</a:t>
            </a:r>
            <a:r>
              <a:rPr lang="en-US" dirty="0"/>
              <a:t> Q2</a:t>
            </a:r>
            <a:r>
              <a:rPr lang="ru-RU" dirty="0"/>
              <a:t>.</a:t>
            </a:r>
            <a:r>
              <a:rPr lang="en-US" dirty="0"/>
              <a:t>4: </a:t>
            </a:r>
            <a:r>
              <a:rPr lang="ru-RU" dirty="0"/>
              <a:t>цвета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103" y="1945601"/>
            <a:ext cx="3240929" cy="293908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184" y="1945601"/>
            <a:ext cx="3237889" cy="293632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949168" y="4996534"/>
            <a:ext cx="1368165" cy="416611"/>
          </a:xfrm>
          <a:prstGeom prst="rect">
            <a:avLst/>
          </a:prstGeom>
        </p:spPr>
        <p:txBody>
          <a:bodyPr wrap="none" rtlCol="0" anchor="t" anchorCtr="0">
            <a:noAutofit/>
          </a:bodyPr>
          <a:lstStyle/>
          <a:p>
            <a:r>
              <a:rPr lang="ru-RU" sz="1400" dirty="0">
                <a:solidFill>
                  <a:schemeClr val="tx1">
                    <a:lumMod val="65000"/>
                  </a:schemeClr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Графит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12" y="1916828"/>
            <a:ext cx="2959953" cy="2959953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516912" y="4999409"/>
            <a:ext cx="1571624" cy="410861"/>
          </a:xfrm>
          <a:prstGeom prst="rect">
            <a:avLst/>
          </a:prstGeom>
        </p:spPr>
        <p:txBody>
          <a:bodyPr wrap="none" rtlCol="0" anchor="t" anchorCtr="0">
            <a:noAutofit/>
          </a:bodyPr>
          <a:lstStyle/>
          <a:p>
            <a:r>
              <a:rPr lang="ru-RU" sz="1400" dirty="0">
                <a:solidFill>
                  <a:schemeClr val="tx1">
                    <a:lumMod val="65000"/>
                  </a:schemeClr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Светлый </a:t>
            </a:r>
            <a:br>
              <a:rPr lang="ru-RU" sz="1400" dirty="0">
                <a:solidFill>
                  <a:schemeClr val="tx1">
                    <a:lumMod val="65000"/>
                  </a:schemeClr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</a:br>
            <a:r>
              <a:rPr lang="ru-RU" sz="1400" dirty="0">
                <a:solidFill>
                  <a:schemeClr val="tx1">
                    <a:lumMod val="65000"/>
                  </a:schemeClr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клён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90857" y="4996534"/>
            <a:ext cx="1137464" cy="416611"/>
          </a:xfrm>
          <a:prstGeom prst="rect">
            <a:avLst/>
          </a:prstGeom>
        </p:spPr>
        <p:txBody>
          <a:bodyPr wrap="none" rtlCol="0" anchor="t" anchorCtr="0">
            <a:noAutofit/>
          </a:bodyPr>
          <a:lstStyle/>
          <a:p>
            <a:r>
              <a:rPr lang="ru-RU" sz="1400" dirty="0">
                <a:solidFill>
                  <a:schemeClr val="tx1">
                    <a:lumMod val="65000"/>
                  </a:schemeClr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Сандал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88734" y="4966369"/>
            <a:ext cx="1445665" cy="476941"/>
          </a:xfrm>
          <a:prstGeom prst="rect">
            <a:avLst/>
          </a:prstGeom>
        </p:spPr>
        <p:txBody>
          <a:bodyPr wrap="none" rtlCol="0" anchor="t" anchorCtr="0">
            <a:noAutofit/>
          </a:bodyPr>
          <a:lstStyle/>
          <a:p>
            <a:r>
              <a:rPr lang="ru-RU" sz="1400" dirty="0">
                <a:solidFill>
                  <a:schemeClr val="tx1">
                    <a:lumMod val="65000"/>
                  </a:schemeClr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Миндаль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73032" y="4980097"/>
            <a:ext cx="1445665" cy="476941"/>
          </a:xfrm>
          <a:prstGeom prst="rect">
            <a:avLst/>
          </a:prstGeom>
        </p:spPr>
        <p:txBody>
          <a:bodyPr wrap="none" rtlCol="0" anchor="t" anchorCtr="0">
            <a:noAutofit/>
          </a:bodyPr>
          <a:lstStyle/>
          <a:p>
            <a:r>
              <a:rPr lang="ru-RU" sz="1400" dirty="0">
                <a:solidFill>
                  <a:schemeClr val="tx1">
                    <a:lumMod val="65000"/>
                  </a:schemeClr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Кедр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17121" y="4975011"/>
            <a:ext cx="1441229" cy="459656"/>
          </a:xfrm>
          <a:prstGeom prst="rect">
            <a:avLst/>
          </a:prstGeom>
        </p:spPr>
        <p:txBody>
          <a:bodyPr wrap="none" rtlCol="0" anchor="t" anchorCtr="0">
            <a:noAutofit/>
          </a:bodyPr>
          <a:lstStyle/>
          <a:p>
            <a:r>
              <a:rPr lang="ru-RU" sz="1400" dirty="0">
                <a:solidFill>
                  <a:schemeClr val="tx1">
                    <a:lumMod val="65000"/>
                  </a:schemeClr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Зрелый</a:t>
            </a:r>
            <a:br>
              <a:rPr lang="ru-RU" sz="1400" dirty="0">
                <a:solidFill>
                  <a:schemeClr val="tx1">
                    <a:lumMod val="65000"/>
                  </a:schemeClr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</a:br>
            <a:r>
              <a:rPr lang="ru-RU" sz="1400" dirty="0">
                <a:solidFill>
                  <a:schemeClr val="tx1">
                    <a:lumMod val="65000"/>
                  </a:schemeClr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каштан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75268" y="1341540"/>
            <a:ext cx="1445665" cy="476941"/>
          </a:xfrm>
          <a:prstGeom prst="rect">
            <a:avLst/>
          </a:prstGeom>
        </p:spPr>
        <p:txBody>
          <a:bodyPr wrap="none" rtlCol="0" anchor="t" anchorCtr="0">
            <a:no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Серия Премиум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23638" y="1341540"/>
            <a:ext cx="1445665" cy="476941"/>
          </a:xfrm>
          <a:prstGeom prst="rect">
            <a:avLst/>
          </a:prstGeom>
        </p:spPr>
        <p:txBody>
          <a:bodyPr wrap="none" rtlCol="0" anchor="t" anchorCtr="0">
            <a:no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Серия Люкс под дерево</a:t>
            </a:r>
          </a:p>
        </p:txBody>
      </p:sp>
      <p:sp>
        <p:nvSpPr>
          <p:cNvPr id="32" name="Левая круглая скобка 31"/>
          <p:cNvSpPr/>
          <p:nvPr/>
        </p:nvSpPr>
        <p:spPr>
          <a:xfrm rot="5400000">
            <a:off x="2875240" y="-536859"/>
            <a:ext cx="45719" cy="4702631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sp>
        <p:nvSpPr>
          <p:cNvPr id="33" name="Левая круглая скобка 32"/>
          <p:cNvSpPr/>
          <p:nvPr/>
        </p:nvSpPr>
        <p:spPr>
          <a:xfrm rot="5400000">
            <a:off x="8801875" y="-536858"/>
            <a:ext cx="45719" cy="4702631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22790" y="5958437"/>
            <a:ext cx="4410788" cy="1100103"/>
          </a:xfrm>
          <a:prstGeom prst="rect">
            <a:avLst/>
          </a:prstGeom>
        </p:spPr>
        <p:txBody>
          <a:bodyPr wrap="none" rtlCol="0" anchor="t" anchorCtr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Q – quadruple</a:t>
            </a:r>
            <a:r>
              <a:rPr lang="ru-RU" sz="1400" dirty="0">
                <a:solidFill>
                  <a:srgbClr val="C00000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 (четыре доски)</a:t>
            </a:r>
            <a:endParaRPr lang="en-US" sz="1400" dirty="0">
              <a:solidFill>
                <a:srgbClr val="C00000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2,4 – </a:t>
            </a:r>
            <a:r>
              <a:rPr lang="ru-RU" sz="1400" dirty="0">
                <a:solidFill>
                  <a:srgbClr val="C00000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ширина одной доски в дюймах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6253" y="1901165"/>
            <a:ext cx="2997303" cy="299730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887" y="1937039"/>
            <a:ext cx="3267177" cy="2962891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46568" y="4967145"/>
            <a:ext cx="1274622" cy="475389"/>
          </a:xfrm>
          <a:prstGeom prst="rect">
            <a:avLst/>
          </a:prstGeom>
        </p:spPr>
        <p:txBody>
          <a:bodyPr wrap="none" rtlCol="0" anchor="t" anchorCtr="0">
            <a:noAutofit/>
          </a:bodyPr>
          <a:lstStyle/>
          <a:p>
            <a:r>
              <a:rPr lang="ru-RU" sz="1400" dirty="0">
                <a:solidFill>
                  <a:schemeClr val="tx1">
                    <a:lumMod val="65000"/>
                  </a:schemeClr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Пломбир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E49DF56-BB43-4E90-B009-04E98C8ECE9E}"/>
              </a:ext>
            </a:extLst>
          </p:cNvPr>
          <p:cNvSpPr txBox="1"/>
          <p:nvPr/>
        </p:nvSpPr>
        <p:spPr>
          <a:xfrm>
            <a:off x="5018709" y="5922809"/>
            <a:ext cx="19723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Q2,4:</a:t>
            </a:r>
          </a:p>
        </p:txBody>
      </p:sp>
    </p:spTree>
    <p:extLst>
      <p:ext uri="{BB962C8B-B14F-4D97-AF65-F5344CB8AC3E}">
        <p14:creationId xmlns:p14="http://schemas.microsoft.com/office/powerpoint/2010/main" val="225534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E9D83EE-8D85-4664-A342-6AA29DA055C1}"/>
              </a:ext>
            </a:extLst>
          </p:cNvPr>
          <p:cNvSpPr/>
          <p:nvPr/>
        </p:nvSpPr>
        <p:spPr>
          <a:xfrm>
            <a:off x="439385" y="346614"/>
            <a:ext cx="7062425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dirty="0">
                <a:ln w="6600">
                  <a:noFill/>
                  <a:prstDash val="solid"/>
                </a:ln>
                <a:solidFill>
                  <a:srgbClr val="FFFFFF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Планкен </a:t>
            </a:r>
            <a:r>
              <a:rPr lang="en-US" sz="3600" b="1" dirty="0">
                <a:ln w="6600">
                  <a:noFill/>
                  <a:prstDash val="solid"/>
                </a:ln>
                <a:solidFill>
                  <a:srgbClr val="FFFFFF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Q2.4</a:t>
            </a:r>
            <a:endParaRPr lang="ru-RU" sz="3600" b="1" dirty="0">
              <a:ln w="6600">
                <a:noFill/>
                <a:prstDash val="solid"/>
              </a:ln>
              <a:solidFill>
                <a:srgbClr val="FFFFFF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635DC36-5D76-4CC4-95AB-46832BAE5F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3" y="5987090"/>
            <a:ext cx="1681104" cy="40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162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365FF-3B25-7CE6-4DE6-1273AE10E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FC773D-BC47-0CE7-8E2C-C923B6CE8B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Планкен</a:t>
            </a:r>
            <a:r>
              <a:rPr lang="en-US" dirty="0"/>
              <a:t> Q2</a:t>
            </a:r>
            <a:r>
              <a:rPr lang="ru-RU" dirty="0"/>
              <a:t>.</a:t>
            </a:r>
            <a:r>
              <a:rPr lang="en-US" dirty="0"/>
              <a:t>4: </a:t>
            </a:r>
            <a:r>
              <a:rPr lang="ru-RU" dirty="0"/>
              <a:t>техническая информация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6FCBDFAF-5BD3-453A-B7C3-DEDBCCFE69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524775"/>
              </p:ext>
            </p:extLst>
          </p:nvPr>
        </p:nvGraphicFramePr>
        <p:xfrm>
          <a:off x="550863" y="1206553"/>
          <a:ext cx="8330745" cy="4248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76915">
                  <a:extLst>
                    <a:ext uri="{9D8B030D-6E8A-4147-A177-3AD203B41FA5}">
                      <a16:colId xmlns:a16="http://schemas.microsoft.com/office/drawing/2014/main" val="1233275914"/>
                    </a:ext>
                  </a:extLst>
                </a:gridCol>
                <a:gridCol w="2776915">
                  <a:extLst>
                    <a:ext uri="{9D8B030D-6E8A-4147-A177-3AD203B41FA5}">
                      <a16:colId xmlns:a16="http://schemas.microsoft.com/office/drawing/2014/main" val="3939421804"/>
                    </a:ext>
                  </a:extLst>
                </a:gridCol>
                <a:gridCol w="2776915">
                  <a:extLst>
                    <a:ext uri="{9D8B030D-6E8A-4147-A177-3AD203B41FA5}">
                      <a16:colId xmlns:a16="http://schemas.microsoft.com/office/drawing/2014/main" val="3372026190"/>
                    </a:ext>
                  </a:extLst>
                </a:gridCol>
              </a:tblGrid>
              <a:tr h="424804">
                <a:tc>
                  <a:txBody>
                    <a:bodyPr/>
                    <a:lstStyle/>
                    <a:p>
                      <a:endParaRPr lang="ru-RU" dirty="0">
                        <a:latin typeface="Golos Text" panose="020B0503020202020204" pitchFamily="34" charset="-52"/>
                        <a:cs typeface="Golos Text" panose="020B0503020202020204" pitchFamily="34" charset="-52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solidFill>
                            <a:schemeClr val="tx1"/>
                          </a:solidFill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Планкен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Q2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,4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789363"/>
                  </a:ext>
                </a:extLst>
              </a:tr>
              <a:tr h="424804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Параметр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Люкс под дерево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Премиум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0463"/>
                  </a:ext>
                </a:extLst>
              </a:tr>
              <a:tr h="424804">
                <a:tc>
                  <a:txBody>
                    <a:bodyPr/>
                    <a:lstStyle/>
                    <a:p>
                      <a:r>
                        <a:rPr lang="ru-RU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Длина, мм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006632"/>
                  </a:ext>
                </a:extLst>
              </a:tr>
              <a:tr h="424804">
                <a:tc>
                  <a:txBody>
                    <a:bodyPr/>
                    <a:lstStyle/>
                    <a:p>
                      <a:r>
                        <a:rPr lang="ru-RU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Ширина, мм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144698"/>
                  </a:ext>
                </a:extLst>
              </a:tr>
              <a:tr h="424804">
                <a:tc>
                  <a:txBody>
                    <a:bodyPr/>
                    <a:lstStyle/>
                    <a:p>
                      <a:r>
                        <a:rPr lang="ru-RU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Рабочая ширина, мм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072395"/>
                  </a:ext>
                </a:extLst>
              </a:tr>
              <a:tr h="424804">
                <a:tc>
                  <a:txBody>
                    <a:bodyPr/>
                    <a:lstStyle/>
                    <a:p>
                      <a:r>
                        <a:rPr lang="ru-RU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Рабочая площадь, м</a:t>
                      </a:r>
                      <a:r>
                        <a:rPr lang="ru-RU" dirty="0"/>
                        <a:t>²</a:t>
                      </a:r>
                      <a:endParaRPr lang="ru-RU" dirty="0">
                        <a:latin typeface="Golos Text" panose="020B0503020202020204" pitchFamily="34" charset="-52"/>
                        <a:cs typeface="Golos Text" panose="020B0503020202020204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0,72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0,72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128814"/>
                  </a:ext>
                </a:extLst>
              </a:tr>
              <a:tr h="424804">
                <a:tc>
                  <a:txBody>
                    <a:bodyPr/>
                    <a:lstStyle/>
                    <a:p>
                      <a:r>
                        <a:rPr lang="ru-RU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Толщина, мм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1,1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864405"/>
                  </a:ext>
                </a:extLst>
              </a:tr>
              <a:tr h="424804">
                <a:tc>
                  <a:txBody>
                    <a:bodyPr/>
                    <a:lstStyle/>
                    <a:p>
                      <a:r>
                        <a:rPr lang="ru-RU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Тип упаковки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гофрокороб</a:t>
                      </a:r>
                      <a:endParaRPr lang="ru-RU" dirty="0">
                        <a:latin typeface="Golos Text" panose="020B0503020202020204" pitchFamily="34" charset="-52"/>
                        <a:cs typeface="Golos Text" panose="020B0503020202020204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полиэтилен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155618"/>
                  </a:ext>
                </a:extLst>
              </a:tr>
              <a:tr h="424804">
                <a:tc>
                  <a:txBody>
                    <a:bodyPr/>
                    <a:lstStyle/>
                    <a:p>
                      <a:r>
                        <a:rPr lang="ru-RU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Штук в упаковке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Golos Text" panose="020B0503020202020204" pitchFamily="34" charset="-52"/>
                          <a:cs typeface="Golos Text" panose="020B0503020202020204" pitchFamily="34" charset="-52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689803"/>
                  </a:ext>
                </a:extLst>
              </a:tr>
              <a:tr h="424804">
                <a:tc>
                  <a:txBody>
                    <a:bodyPr/>
                    <a:lstStyle/>
                    <a:p>
                      <a:endParaRPr lang="ru-RU" dirty="0">
                        <a:latin typeface="Golos Text" panose="020B0503020202020204" pitchFamily="34" charset="-52"/>
                        <a:cs typeface="Golos Text" panose="020B0503020202020204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Golos Text" panose="020B0503020202020204" pitchFamily="34" charset="-52"/>
                        <a:cs typeface="Golos Text" panose="020B0503020202020204" pitchFamily="3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Golos Text" panose="020B0503020202020204" pitchFamily="34" charset="-52"/>
                        <a:cs typeface="Golos Text" panose="020B0503020202020204" pitchFamily="3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005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813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E8D9F-1D8B-BD07-19B6-30E0F2F5F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снимок экрана, Каштановый, Пурпурный цвет, Карминный цве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2EF9E40-7E14-FD13-51AF-F726C17EA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491F61-CE6D-0CC0-66FB-23ECD76E05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955" y="283361"/>
            <a:ext cx="9556051" cy="1585101"/>
          </a:xfrm>
        </p:spPr>
        <p:txBody>
          <a:bodyPr anchor="ctr"/>
          <a:lstStyle/>
          <a:p>
            <a:pPr algn="l"/>
            <a:r>
              <a:rPr lang="ru-RU" sz="4800" dirty="0"/>
              <a:t>Спасибо </a:t>
            </a:r>
            <a:br>
              <a:rPr lang="ru-RU" sz="4800" dirty="0"/>
            </a:br>
            <a:r>
              <a:rPr lang="ru-RU" sz="2800" b="0" spc="100" dirty="0"/>
              <a:t>за внимание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14E6CED-14A9-422E-9D4E-A52DF6384FD3}"/>
              </a:ext>
            </a:extLst>
          </p:cNvPr>
          <p:cNvGrpSpPr/>
          <p:nvPr/>
        </p:nvGrpSpPr>
        <p:grpSpPr>
          <a:xfrm>
            <a:off x="550864" y="5308270"/>
            <a:ext cx="2237210" cy="533730"/>
            <a:chOff x="1457385" y="5869824"/>
            <a:chExt cx="1681104" cy="40106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73B6E943-C39D-4671-8123-EA3B7CC7F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7385" y="5870286"/>
              <a:ext cx="1681104" cy="400598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87C4C6B4-7164-45E0-A60E-8A441F61D6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57385" y="5869824"/>
              <a:ext cx="428682" cy="4010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9602318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Дёке 2022">
  <a:themeElements>
    <a:clrScheme name="Другая 1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C00000"/>
      </a:accent1>
      <a:accent2>
        <a:srgbClr val="7F7F7F"/>
      </a:accent2>
      <a:accent3>
        <a:srgbClr val="E8EBE4"/>
      </a:accent3>
      <a:accent4>
        <a:srgbClr val="BFBFBF"/>
      </a:accent4>
      <a:accent5>
        <a:srgbClr val="D8D8D8"/>
      </a:accent5>
      <a:accent6>
        <a:srgbClr val="F2F2F2"/>
      </a:accent6>
      <a:hlink>
        <a:srgbClr val="BFBFBF"/>
      </a:hlink>
      <a:folHlink>
        <a:srgbClr val="7F7F7F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anchor="t" anchorCtr="0">
        <a:noAutofit/>
      </a:bodyPr>
      <a:lstStyle>
        <a:defPPr algn="r">
          <a:defRPr sz="1200" b="0" spc="0" dirty="0" smtClean="0">
            <a:solidFill>
              <a:schemeClr val="tx1">
                <a:lumMod val="6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9216</TotalTime>
  <Words>107</Words>
  <Application>Microsoft Office PowerPoint</Application>
  <PresentationFormat>Широкоэкранный</PresentationFormat>
  <Paragraphs>48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Calibri</vt:lpstr>
      <vt:lpstr>Courier New</vt:lpstr>
      <vt:lpstr>Formular</vt:lpstr>
      <vt:lpstr>Golos Text</vt:lpstr>
      <vt:lpstr>Tahoma</vt:lpstr>
      <vt:lpstr>Wingdings</vt:lpstr>
      <vt:lpstr>1_Тема Дёке 2022</vt:lpstr>
      <vt:lpstr>Сайдинг и фасады новинки ассортимента 2026-2027</vt:lpstr>
      <vt:lpstr>Виниловый  сайдинг </vt:lpstr>
      <vt:lpstr>Презентация PowerPoint</vt:lpstr>
      <vt:lpstr>Планкен Q2.4: цвета</vt:lpstr>
      <vt:lpstr>Презентация PowerPoint</vt:lpstr>
      <vt:lpstr>Планкен Q2.4: техническая информация</vt:lpstr>
      <vt:lpstr>Спасибо 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Агафонов Константин Сергеевич</dc:creator>
  <cp:lastModifiedBy>Семинякин Максим Васильевич</cp:lastModifiedBy>
  <cp:revision>557</cp:revision>
  <cp:lastPrinted>2026-03-13T16:59:49Z</cp:lastPrinted>
  <dcterms:created xsi:type="dcterms:W3CDTF">2026-01-21T12:19:39Z</dcterms:created>
  <dcterms:modified xsi:type="dcterms:W3CDTF">2026-08-05T11:13:58Z</dcterms:modified>
</cp:coreProperties>
</file>